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4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halidS98/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halidS98/IBM-Data-Science-Capstone-Project/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alidS98/IBM-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halidS98/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alidS98/IBM-Data-Science-Capstone-Project/blob/main/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halidS98/IBM-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halidS98/IBM-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halidS98/IBM-Data-Science-Capstone-Project/blob/main/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761140" cy="954107"/>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Khalid Salem</a:t>
            </a:r>
          </a:p>
          <a:p>
            <a:r>
              <a:rPr lang="en-US" sz="2800" dirty="0">
                <a:solidFill>
                  <a:schemeClr val="bg2"/>
                </a:solidFill>
                <a:latin typeface="Abadi" panose="020B0604020104020204" pitchFamily="34" charset="0"/>
                <a:ea typeface="SF Pro" pitchFamily="2" charset="0"/>
                <a:cs typeface="SF Pro" pitchFamily="2" charset="0"/>
              </a:rPr>
              <a:t>17/12/2022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0268" y="1294618"/>
            <a:ext cx="5652561" cy="3002983"/>
          </a:xfrm>
          <a:prstGeom prst="rect">
            <a:avLst/>
          </a:prstGeom>
        </p:spPr>
        <p:txBody>
          <a:bodyPr/>
          <a:lstStyle/>
          <a:p>
            <a:r>
              <a:rPr lang="en-US" sz="2400" dirty="0"/>
              <a:t>We start by calculating the total number of launches at each site to understand launch </a:t>
            </a:r>
            <a:r>
              <a:rPr lang="en-US" sz="2400" dirty="0" err="1"/>
              <a:t>frequency.Next</a:t>
            </a:r>
            <a:r>
              <a:rPr lang="en-US" sz="2400" dirty="0"/>
              <a:t>, we count and determine the frequency of each orbit type used in the </a:t>
            </a:r>
            <a:r>
              <a:rPr lang="en-US" sz="2400" dirty="0" err="1"/>
              <a:t>missions.Then</a:t>
            </a:r>
            <a:r>
              <a:rPr lang="en-US" sz="2400" dirty="0"/>
              <a:t>, we analyze the occurrence of mission outcomes for each orbit type to evaluate success </a:t>
            </a:r>
            <a:r>
              <a:rPr lang="en-US" sz="2400" dirty="0" err="1"/>
              <a:t>rates.Finally</a:t>
            </a:r>
            <a:r>
              <a:rPr lang="en-US" sz="2400" dirty="0"/>
              <a:t>, we create a landing outcome label based on the "Outcome" column to classify each mission's landing result.</a:t>
            </a:r>
          </a:p>
          <a:p>
            <a:r>
              <a:rPr lang="en-US" sz="2400" dirty="0">
                <a:hlinkClick r:id="rId3"/>
              </a:rPr>
              <a:t>Here is the link for all the steps in GitHub</a:t>
            </a:r>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5084BCEE-421A-9AC2-7B58-27342944E3D1}"/>
              </a:ext>
            </a:extLst>
          </p:cNvPr>
          <p:cNvPicPr>
            <a:picLocks noChangeAspect="1"/>
          </p:cNvPicPr>
          <p:nvPr/>
        </p:nvPicPr>
        <p:blipFill>
          <a:blip r:embed="rId4"/>
          <a:stretch>
            <a:fillRect/>
          </a:stretch>
        </p:blipFill>
        <p:spPr>
          <a:xfrm>
            <a:off x="6178924" y="1313233"/>
            <a:ext cx="5827829" cy="423153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0744" y="1253331"/>
            <a:ext cx="6607628" cy="2839698"/>
          </a:xfrm>
          <a:prstGeom prst="rect">
            <a:avLst/>
          </a:prstGeom>
        </p:spPr>
        <p:txBody>
          <a:bodyPr lIns="91440" tIns="45720" rIns="91440" bIns="45720" anchor="t"/>
          <a:lstStyle/>
          <a:p>
            <a:r>
              <a:rPr lang="en-US" sz="2400" dirty="0"/>
              <a:t>The first image presents a bar chart that displays the relationship between the success rate of each orbit type.</a:t>
            </a:r>
          </a:p>
          <a:p>
            <a:r>
              <a:rPr lang="en-US" sz="2400" dirty="0"/>
              <a:t>The second image uses a line chart to visualize the yearly trend of launch success over time.</a:t>
            </a:r>
          </a:p>
          <a:p>
            <a:r>
              <a:rPr lang="en-US" sz="2400" dirty="0">
                <a:hlinkClick r:id="rId3"/>
              </a:rPr>
              <a:t>Here is the link for the Data Visualization in GitHub</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998AAE4D-FD4F-4EDE-A4E4-E5521B04D7B7}"/>
              </a:ext>
            </a:extLst>
          </p:cNvPr>
          <p:cNvPicPr>
            <a:picLocks noChangeAspect="1"/>
          </p:cNvPicPr>
          <p:nvPr/>
        </p:nvPicPr>
        <p:blipFill>
          <a:blip r:embed="rId4"/>
          <a:stretch>
            <a:fillRect/>
          </a:stretch>
        </p:blipFill>
        <p:spPr>
          <a:xfrm>
            <a:off x="933368" y="3888466"/>
            <a:ext cx="4302661" cy="2839698"/>
          </a:xfrm>
          <a:prstGeom prst="rect">
            <a:avLst/>
          </a:prstGeom>
        </p:spPr>
      </p:pic>
      <p:pic>
        <p:nvPicPr>
          <p:cNvPr id="8" name="Picture 7">
            <a:extLst>
              <a:ext uri="{FF2B5EF4-FFF2-40B4-BE49-F238E27FC236}">
                <a16:creationId xmlns:a16="http://schemas.microsoft.com/office/drawing/2014/main" id="{881F95AA-8270-C171-4DFF-248EFB38204C}"/>
              </a:ext>
            </a:extLst>
          </p:cNvPr>
          <p:cNvPicPr>
            <a:picLocks noChangeAspect="1"/>
          </p:cNvPicPr>
          <p:nvPr/>
        </p:nvPicPr>
        <p:blipFill>
          <a:blip r:embed="rId5"/>
          <a:stretch>
            <a:fillRect/>
          </a:stretch>
        </p:blipFill>
        <p:spPr>
          <a:xfrm>
            <a:off x="5236029" y="3888467"/>
            <a:ext cx="5112975" cy="283969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6055333" cy="3612583"/>
          </a:xfrm>
          <a:prstGeom prst="rect">
            <a:avLst/>
          </a:prstGeom>
        </p:spPr>
        <p:txBody>
          <a:bodyPr lIns="91440" tIns="45720" rIns="91440" bIns="45720" anchor="t"/>
          <a:lstStyle/>
          <a:p>
            <a:pPr marL="0" indent="0">
              <a:buNone/>
            </a:pPr>
            <a:r>
              <a:rPr lang="en-US" sz="2400" dirty="0"/>
              <a:t>Some examples for the process of EDA with SQL:</a:t>
            </a:r>
          </a:p>
          <a:p>
            <a:r>
              <a:rPr lang="en-US" sz="2400" dirty="0"/>
              <a:t>Displaying five records where the launch sites start with the string 'CCA’.</a:t>
            </a:r>
          </a:p>
          <a:p>
            <a:endParaRPr lang="en-US" sz="2400" dirty="0"/>
          </a:p>
          <a:p>
            <a:r>
              <a:rPr lang="en-US" sz="2400" dirty="0"/>
              <a:t>Calculating the average payload mass carried by the F9 v1.1 booster version.</a:t>
            </a:r>
          </a:p>
          <a:p>
            <a:endParaRPr lang="en-US" sz="2400" dirty="0"/>
          </a:p>
          <a:p>
            <a:r>
              <a:rPr lang="en-US" sz="2400" dirty="0"/>
              <a:t>Listing the total number of successful and failed mission outcomes.</a:t>
            </a:r>
          </a:p>
          <a:p>
            <a:pPr marL="0" indent="0">
              <a:buNone/>
            </a:pPr>
            <a:r>
              <a:rPr lang="en-US" dirty="0">
                <a:hlinkClick r:id="rId3"/>
              </a:rPr>
              <a:t>Link for GitHub </a:t>
            </a:r>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a:extLst>
              <a:ext uri="{FF2B5EF4-FFF2-40B4-BE49-F238E27FC236}">
                <a16:creationId xmlns:a16="http://schemas.microsoft.com/office/drawing/2014/main" id="{FE06B1D0-B802-E0E2-2507-E1F292643B36}"/>
              </a:ext>
            </a:extLst>
          </p:cNvPr>
          <p:cNvPicPr>
            <a:picLocks noChangeAspect="1"/>
          </p:cNvPicPr>
          <p:nvPr/>
        </p:nvPicPr>
        <p:blipFill>
          <a:blip r:embed="rId4"/>
          <a:stretch>
            <a:fillRect/>
          </a:stretch>
        </p:blipFill>
        <p:spPr>
          <a:xfrm>
            <a:off x="6825343" y="1741714"/>
            <a:ext cx="4831761" cy="980485"/>
          </a:xfrm>
          <a:prstGeom prst="rect">
            <a:avLst/>
          </a:prstGeom>
        </p:spPr>
      </p:pic>
      <p:pic>
        <p:nvPicPr>
          <p:cNvPr id="9" name="Picture 8">
            <a:extLst>
              <a:ext uri="{FF2B5EF4-FFF2-40B4-BE49-F238E27FC236}">
                <a16:creationId xmlns:a16="http://schemas.microsoft.com/office/drawing/2014/main" id="{5FBF49DC-9479-6BD7-FDC7-7E770AE6D8B4}"/>
              </a:ext>
            </a:extLst>
          </p:cNvPr>
          <p:cNvPicPr>
            <a:picLocks noChangeAspect="1"/>
          </p:cNvPicPr>
          <p:nvPr/>
        </p:nvPicPr>
        <p:blipFill>
          <a:blip r:embed="rId5"/>
          <a:stretch>
            <a:fillRect/>
          </a:stretch>
        </p:blipFill>
        <p:spPr>
          <a:xfrm>
            <a:off x="6954792" y="2786885"/>
            <a:ext cx="4467198" cy="1470788"/>
          </a:xfrm>
          <a:prstGeom prst="rect">
            <a:avLst/>
          </a:prstGeom>
        </p:spPr>
      </p:pic>
      <p:pic>
        <p:nvPicPr>
          <p:cNvPr id="11" name="Picture 10">
            <a:extLst>
              <a:ext uri="{FF2B5EF4-FFF2-40B4-BE49-F238E27FC236}">
                <a16:creationId xmlns:a16="http://schemas.microsoft.com/office/drawing/2014/main" id="{E96909C2-F7A3-793E-91EC-1F10E30511CA}"/>
              </a:ext>
            </a:extLst>
          </p:cNvPr>
          <p:cNvPicPr>
            <a:picLocks noChangeAspect="1"/>
          </p:cNvPicPr>
          <p:nvPr/>
        </p:nvPicPr>
        <p:blipFill>
          <a:blip r:embed="rId6"/>
          <a:stretch>
            <a:fillRect/>
          </a:stretch>
        </p:blipFill>
        <p:spPr>
          <a:xfrm>
            <a:off x="6825343" y="4270457"/>
            <a:ext cx="4342643" cy="149429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t>We plotted all launch sites on a map using their latitude and longitude coordinates. Success and failed launches for each site were marked on the map to visualize performance. We also calculated the distances from each launch site to nearby proximities. From the insights gained about the launch sites, we can conclude that:</a:t>
            </a:r>
          </a:p>
          <a:p>
            <a:r>
              <a:rPr lang="en-US" sz="2000" dirty="0"/>
              <a:t>The sites are located near railways, facilitating the transport of heavy rocket components.</a:t>
            </a:r>
          </a:p>
          <a:p>
            <a:r>
              <a:rPr lang="en-US" sz="2000" dirty="0"/>
              <a:t>They are situated close to highways, ensuring easy access for personnel.</a:t>
            </a:r>
          </a:p>
          <a:p>
            <a:r>
              <a:rPr lang="en-US" sz="2000" dirty="0"/>
              <a:t>The proximity to coastlines minimizes the risk of debris falling on populated areas in case of failures.</a:t>
            </a:r>
          </a:p>
          <a:p>
            <a:r>
              <a:rPr lang="en-US" sz="2000" dirty="0"/>
              <a:t>The sites maintain a safe distance from cities to reduce the impact of potential rocket failures.</a:t>
            </a:r>
          </a:p>
          <a:p>
            <a:pPr marL="0" indent="0">
              <a:buNone/>
            </a:pPr>
            <a:endParaRPr lang="en-US" sz="2000" dirty="0"/>
          </a:p>
          <a:p>
            <a:pPr marL="0" indent="0">
              <a:buNone/>
            </a:pPr>
            <a:r>
              <a:rPr lang="en-US" sz="2000" dirty="0">
                <a:hlinkClick r:id="rId3"/>
              </a:rPr>
              <a:t>Here is the link for GitHub</a:t>
            </a: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featuring pie charts that display the total number of launches for each site. Additionally, a scatter plot was included to visualize the relationship between launch outcomes and payload mass for different versions of the booster.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Link for 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diagram of a pie chart&#10;&#10;Description automatically generated">
            <a:extLst>
              <a:ext uri="{FF2B5EF4-FFF2-40B4-BE49-F238E27FC236}">
                <a16:creationId xmlns:a16="http://schemas.microsoft.com/office/drawing/2014/main" id="{297ADD7B-E8C0-14D5-A220-38EBA2CD4825}"/>
              </a:ext>
            </a:extLst>
          </p:cNvPr>
          <p:cNvPicPr>
            <a:picLocks noChangeAspect="1"/>
          </p:cNvPicPr>
          <p:nvPr/>
        </p:nvPicPr>
        <p:blipFill>
          <a:blip r:embed="rId4"/>
          <a:stretch>
            <a:fillRect/>
          </a:stretch>
        </p:blipFill>
        <p:spPr>
          <a:xfrm>
            <a:off x="770011" y="3185492"/>
            <a:ext cx="5885139" cy="209407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we transformed the data and split it into training and testing sets. We then built various machine learning models and applied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fine-tune hyperparameters. In the end, we identified the best-performing model based on the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Link for 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295F8294-B14F-9773-6F45-AF7BE017B311}"/>
              </a:ext>
            </a:extLst>
          </p:cNvPr>
          <p:cNvPicPr>
            <a:picLocks noChangeAspect="1"/>
          </p:cNvPicPr>
          <p:nvPr/>
        </p:nvPicPr>
        <p:blipFill>
          <a:blip r:embed="rId4"/>
          <a:stretch>
            <a:fillRect/>
          </a:stretch>
        </p:blipFill>
        <p:spPr>
          <a:xfrm>
            <a:off x="985021" y="3135085"/>
            <a:ext cx="3124471" cy="662997"/>
          </a:xfrm>
          <a:prstGeom prst="rect">
            <a:avLst/>
          </a:prstGeom>
        </p:spPr>
      </p:pic>
      <p:pic>
        <p:nvPicPr>
          <p:cNvPr id="8" name="Picture 7">
            <a:extLst>
              <a:ext uri="{FF2B5EF4-FFF2-40B4-BE49-F238E27FC236}">
                <a16:creationId xmlns:a16="http://schemas.microsoft.com/office/drawing/2014/main" id="{B6C8E3EB-E4B1-D88F-6E3E-7CCABEDC0999}"/>
              </a:ext>
            </a:extLst>
          </p:cNvPr>
          <p:cNvPicPr>
            <a:picLocks noChangeAspect="1"/>
          </p:cNvPicPr>
          <p:nvPr/>
        </p:nvPicPr>
        <p:blipFill>
          <a:blip r:embed="rId5"/>
          <a:stretch>
            <a:fillRect/>
          </a:stretch>
        </p:blipFill>
        <p:spPr>
          <a:xfrm>
            <a:off x="985021" y="3562219"/>
            <a:ext cx="5453488" cy="1181485"/>
          </a:xfrm>
          <a:prstGeom prst="rect">
            <a:avLst/>
          </a:prstGeom>
        </p:spPr>
      </p:pic>
      <p:pic>
        <p:nvPicPr>
          <p:cNvPr id="10" name="Picture 9">
            <a:extLst>
              <a:ext uri="{FF2B5EF4-FFF2-40B4-BE49-F238E27FC236}">
                <a16:creationId xmlns:a16="http://schemas.microsoft.com/office/drawing/2014/main" id="{DEF5C075-3689-ABF9-E880-15F293AA60A0}"/>
              </a:ext>
            </a:extLst>
          </p:cNvPr>
          <p:cNvPicPr>
            <a:picLocks noChangeAspect="1"/>
          </p:cNvPicPr>
          <p:nvPr/>
        </p:nvPicPr>
        <p:blipFill>
          <a:blip r:embed="rId6"/>
          <a:stretch>
            <a:fillRect/>
          </a:stretch>
        </p:blipFill>
        <p:spPr>
          <a:xfrm>
            <a:off x="985021" y="4757180"/>
            <a:ext cx="8550381" cy="57917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5744" y="4521417"/>
            <a:ext cx="114576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launches occurred at CCAFS SLC 40 followed by KSC LC 39A and then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launches increases significantly across all launch sites, particularly after earlier failures.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1DDF62B6-6754-C981-6A9A-2FEBA7E51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029" y="1288620"/>
            <a:ext cx="9993085" cy="314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2526" y="4413556"/>
            <a:ext cx="1023544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failure rate is highest for payload masses ranging between 4,000 kg and 6,000 kg.</a:t>
            </a:r>
            <a:endParaRPr lang="ar-S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Overall, success rates tend to increase as payload mass increases.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EFD531A-4342-B9CF-1F16-9FD5DE6B59AD}"/>
              </a:ext>
            </a:extLst>
          </p:cNvPr>
          <p:cNvPicPr>
            <a:picLocks noChangeAspect="1"/>
          </p:cNvPicPr>
          <p:nvPr/>
        </p:nvPicPr>
        <p:blipFill>
          <a:blip r:embed="rId3"/>
          <a:stretch>
            <a:fillRect/>
          </a:stretch>
        </p:blipFill>
        <p:spPr>
          <a:xfrm>
            <a:off x="770011" y="1294908"/>
            <a:ext cx="9729106" cy="29830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7096" y="1265920"/>
            <a:ext cx="5794075" cy="43261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there is no success in the orbit SO</a:t>
            </a:r>
          </a:p>
          <a:p>
            <a:pPr>
              <a:lnSpc>
                <a:spcPct val="100000"/>
              </a:lnSpc>
              <a:spcBef>
                <a:spcPts val="1400"/>
              </a:spcBef>
            </a:pPr>
            <a:r>
              <a:rPr lang="en-US" sz="2200" dirty="0">
                <a:solidFill>
                  <a:schemeClr val="accent3">
                    <a:lumMod val="25000"/>
                  </a:schemeClr>
                </a:solidFill>
                <a:latin typeface="Abadi" panose="020B0604020104020204" pitchFamily="34" charset="0"/>
              </a:rPr>
              <a:t>The top four orbit in the chart are : ES-L1 and GEO and HEO and SSO, they share the same rate of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86EB3945-AA38-6084-40CC-950FB4B0E17F}"/>
              </a:ext>
            </a:extLst>
          </p:cNvPr>
          <p:cNvPicPr>
            <a:picLocks noChangeAspect="1"/>
          </p:cNvPicPr>
          <p:nvPr/>
        </p:nvPicPr>
        <p:blipFill>
          <a:blip r:embed="rId3"/>
          <a:stretch>
            <a:fillRect/>
          </a:stretch>
        </p:blipFill>
        <p:spPr>
          <a:xfrm>
            <a:off x="6749483" y="1269795"/>
            <a:ext cx="4789374" cy="46239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6726" y="4763607"/>
            <a:ext cx="1021367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to VLEO orbit have shown an increasing trend in recent years.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LEO orbit improves with an increasing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9AEDD523-B79D-1924-2873-89444A99CA98}"/>
              </a:ext>
            </a:extLst>
          </p:cNvPr>
          <p:cNvPicPr>
            <a:picLocks noChangeAspect="1"/>
          </p:cNvPicPr>
          <p:nvPr/>
        </p:nvPicPr>
        <p:blipFill>
          <a:blip r:embed="rId3"/>
          <a:stretch>
            <a:fillRect/>
          </a:stretch>
        </p:blipFill>
        <p:spPr>
          <a:xfrm>
            <a:off x="770011" y="1329889"/>
            <a:ext cx="10515600" cy="31915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8610" y="5254585"/>
            <a:ext cx="11802989" cy="32068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masses between 3,000 and 8,000 kg have a significant impact on GTO orbit.</a:t>
            </a:r>
          </a:p>
          <a:p>
            <a:pPr>
              <a:lnSpc>
                <a:spcPct val="100000"/>
              </a:lnSpc>
              <a:spcBef>
                <a:spcPts val="1400"/>
              </a:spcBef>
            </a:pPr>
            <a:r>
              <a:rPr lang="en-US" sz="2200" dirty="0">
                <a:solidFill>
                  <a:schemeClr val="accent3">
                    <a:lumMod val="25000"/>
                  </a:schemeClr>
                </a:solidFill>
                <a:latin typeface="Abadi" panose="020B0604020104020204" pitchFamily="34" charset="0"/>
              </a:rPr>
              <a:t>For heavy payloads, the success rate is higher in ISS, LEO, and PO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B5BD2EDA-8D83-54E4-9AE6-C111381383B8}"/>
              </a:ext>
            </a:extLst>
          </p:cNvPr>
          <p:cNvPicPr>
            <a:picLocks noChangeAspect="1"/>
          </p:cNvPicPr>
          <p:nvPr/>
        </p:nvPicPr>
        <p:blipFill>
          <a:blip r:embed="rId3"/>
          <a:stretch>
            <a:fillRect/>
          </a:stretch>
        </p:blipFill>
        <p:spPr>
          <a:xfrm>
            <a:off x="852412" y="1344385"/>
            <a:ext cx="10605560" cy="355418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9725"/>
            <a:ext cx="5595257" cy="30275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steadily improved from 2013 to 2020, reflecting advancements in launch technology, operational experience, and mission reliability.</a:t>
            </a:r>
          </a:p>
          <a:p>
            <a:pPr>
              <a:lnSpc>
                <a:spcPct val="100000"/>
              </a:lnSpc>
              <a:spcBef>
                <a:spcPts val="1400"/>
              </a:spcBef>
            </a:pPr>
            <a:r>
              <a:rPr lang="en-US" sz="2200" dirty="0">
                <a:solidFill>
                  <a:schemeClr val="accent3">
                    <a:lumMod val="25000"/>
                  </a:schemeClr>
                </a:solidFill>
                <a:latin typeface="Abadi" panose="020B0604020104020204" pitchFamily="34" charset="0"/>
              </a:rPr>
              <a:t>In the early years (2013-2015), the success rate was relatively lower, with a noticeable presence of mission failures.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7A9E3834-0A90-EE66-9D55-07B12F8C5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947" y="130492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277650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the action DISTINCT we get the unique launch </a:t>
            </a:r>
            <a:r>
              <a:rPr lang="en-US" sz="2200" dirty="0" err="1">
                <a:solidFill>
                  <a:schemeClr val="accent3">
                    <a:lumMod val="25000"/>
                  </a:schemeClr>
                </a:solidFill>
                <a:latin typeface="Abadi" panose="020B0604020104020204" pitchFamily="34" charset="0"/>
              </a:rPr>
              <a:t>stites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D14518C-18BE-282A-9F78-A4DFDDBAF770}"/>
              </a:ext>
            </a:extLst>
          </p:cNvPr>
          <p:cNvPicPr>
            <a:picLocks noChangeAspect="1"/>
          </p:cNvPicPr>
          <p:nvPr/>
        </p:nvPicPr>
        <p:blipFill>
          <a:blip r:embed="rId3"/>
          <a:stretch>
            <a:fillRect/>
          </a:stretch>
        </p:blipFill>
        <p:spPr>
          <a:xfrm>
            <a:off x="7468237" y="2482735"/>
            <a:ext cx="3652278" cy="3523877"/>
          </a:xfrm>
          <a:prstGeom prst="rect">
            <a:avLst/>
          </a:prstGeom>
        </p:spPr>
      </p:pic>
      <p:pic>
        <p:nvPicPr>
          <p:cNvPr id="8" name="Picture 7">
            <a:extLst>
              <a:ext uri="{FF2B5EF4-FFF2-40B4-BE49-F238E27FC236}">
                <a16:creationId xmlns:a16="http://schemas.microsoft.com/office/drawing/2014/main" id="{FAE7BCF2-75B1-41B6-DE7E-86A8732BB57D}"/>
              </a:ext>
            </a:extLst>
          </p:cNvPr>
          <p:cNvPicPr>
            <a:picLocks noChangeAspect="1"/>
          </p:cNvPicPr>
          <p:nvPr/>
        </p:nvPicPr>
        <p:blipFill>
          <a:blip r:embed="rId4"/>
          <a:stretch>
            <a:fillRect/>
          </a:stretch>
        </p:blipFill>
        <p:spPr>
          <a:xfrm>
            <a:off x="4347409" y="1293486"/>
            <a:ext cx="7415363" cy="10991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72343" y="5437309"/>
            <a:ext cx="8447314" cy="12876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get the CCA by using LIMIT keyword in 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0497F5B-DADB-DD08-8AEA-19BB06E9CAAA}"/>
              </a:ext>
            </a:extLst>
          </p:cNvPr>
          <p:cNvPicPr>
            <a:picLocks noChangeAspect="1"/>
          </p:cNvPicPr>
          <p:nvPr/>
        </p:nvPicPr>
        <p:blipFill>
          <a:blip r:embed="rId3"/>
          <a:stretch>
            <a:fillRect/>
          </a:stretch>
        </p:blipFill>
        <p:spPr>
          <a:xfrm>
            <a:off x="645248" y="1341316"/>
            <a:ext cx="10769086" cy="40688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4287"/>
            <a:ext cx="5117929" cy="2310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SUM in payload mass kg we get the result of the summing in the table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F29B9E8-EC01-4033-5564-0175DB5111AE}"/>
              </a:ext>
            </a:extLst>
          </p:cNvPr>
          <p:cNvPicPr>
            <a:picLocks noChangeAspect="1"/>
          </p:cNvPicPr>
          <p:nvPr/>
        </p:nvPicPr>
        <p:blipFill>
          <a:blip r:embed="rId3"/>
          <a:stretch>
            <a:fillRect/>
          </a:stretch>
        </p:blipFill>
        <p:spPr>
          <a:xfrm>
            <a:off x="5887939" y="1159135"/>
            <a:ext cx="5653666" cy="31309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05072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AVG in payload mass kg we get the result of the summing in the table of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5C15D5-F734-71ED-7F7D-A9D5C0710EB8}"/>
              </a:ext>
            </a:extLst>
          </p:cNvPr>
          <p:cNvPicPr>
            <a:picLocks noChangeAspect="1"/>
          </p:cNvPicPr>
          <p:nvPr/>
        </p:nvPicPr>
        <p:blipFill>
          <a:blip r:embed="rId3"/>
          <a:stretch>
            <a:fillRect/>
          </a:stretch>
        </p:blipFill>
        <p:spPr>
          <a:xfrm>
            <a:off x="3560977" y="1296889"/>
            <a:ext cx="5070045" cy="27538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pad date (2015-12-22) can be obtained using the MIN keyword, as the earliest date is considered the minimum value in a dataset.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8F4F91E-1918-8C20-2452-43938D949543}"/>
              </a:ext>
            </a:extLst>
          </p:cNvPr>
          <p:cNvPicPr>
            <a:picLocks noChangeAspect="1"/>
          </p:cNvPicPr>
          <p:nvPr/>
        </p:nvPicPr>
        <p:blipFill>
          <a:blip r:embed="rId3"/>
          <a:stretch>
            <a:fillRect/>
          </a:stretch>
        </p:blipFill>
        <p:spPr>
          <a:xfrm>
            <a:off x="770011" y="2909923"/>
            <a:ext cx="6815741" cy="28050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40933" cy="3083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drone ship landing with a payload between 4,000 and 6,000 kg can be retrieved by filtering the data where the landing outcome is set to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D30D89E-4B51-2B12-630D-4CA2893615E7}"/>
              </a:ext>
            </a:extLst>
          </p:cNvPr>
          <p:cNvPicPr>
            <a:picLocks noChangeAspect="1"/>
          </p:cNvPicPr>
          <p:nvPr/>
        </p:nvPicPr>
        <p:blipFill>
          <a:blip r:embed="rId3"/>
          <a:stretch>
            <a:fillRect/>
          </a:stretch>
        </p:blipFill>
        <p:spPr>
          <a:xfrm>
            <a:off x="6096000" y="1302065"/>
            <a:ext cx="5325453" cy="42538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79EF1473-3ADD-43F1-A495-57AAB7FD902F}"/>
              </a:ext>
            </a:extLst>
          </p:cNvPr>
          <p:cNvSpPr txBox="1">
            <a:spLocks/>
          </p:cNvSpPr>
          <p:nvPr/>
        </p:nvSpPr>
        <p:spPr>
          <a:xfrm>
            <a:off x="250371" y="1404258"/>
            <a:ext cx="9884229" cy="40168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62E630F8-0897-27C9-D6A3-447899709522}"/>
              </a:ext>
            </a:extLst>
          </p:cNvPr>
          <p:cNvSpPr txBox="1"/>
          <p:nvPr/>
        </p:nvSpPr>
        <p:spPr>
          <a:xfrm>
            <a:off x="770011" y="1260039"/>
            <a:ext cx="10311646" cy="5575885"/>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Summary of methodologies :</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Collectin</a:t>
            </a:r>
            <a:r>
              <a:rPr lang="en-US" dirty="0">
                <a:solidFill>
                  <a:schemeClr val="accent3">
                    <a:lumMod val="25000"/>
                  </a:schemeClr>
                </a:solidFill>
                <a:latin typeface="Abadi" panose="020B0604020104020204" pitchFamily="34" charset="0"/>
              </a:rPr>
              <a:t>g data through API</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Web Scraping for Data Collection</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Cleaning and Preparation</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Exploratory Data Analysis (EDA) with SQL</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Exploration through Visualization</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Interactive Visualizations using Folium</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Predictive Modeling with Machine Learning</a:t>
            </a:r>
          </a:p>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Summary of all results</a:t>
            </a:r>
          </a:p>
          <a:p>
            <a:pPr marL="457200" indent="-45720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Results from Exploratory Data Analysis</a:t>
            </a:r>
          </a:p>
          <a:p>
            <a:pPr marL="457200" indent="-45720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Interactive Analytics Visualized via Screenshots</a:t>
            </a:r>
          </a:p>
          <a:p>
            <a:pPr marL="457200" indent="-457200">
              <a:lnSpc>
                <a:spcPct val="100000"/>
              </a:lnSpc>
              <a:spcBef>
                <a:spcPts val="1400"/>
              </a:spcBef>
              <a:buFont typeface="+mj-lt"/>
              <a:buAutoNum type="arabicPeriod"/>
            </a:pPr>
            <a:r>
              <a:rPr lang="en-US" dirty="0">
                <a:solidFill>
                  <a:schemeClr val="accent3">
                    <a:lumMod val="25000"/>
                  </a:schemeClr>
                </a:solidFill>
                <a:latin typeface="Abadi" panose="020B0604020104020204" pitchFamily="34" charset="0"/>
              </a:rPr>
              <a:t>Predictive Analytics Outcomes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973" y="1300843"/>
            <a:ext cx="4702630" cy="31296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COUNT keyword we can get the total number of each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A9A8225-BF38-58A2-E41E-ABE1851F828B}"/>
              </a:ext>
            </a:extLst>
          </p:cNvPr>
          <p:cNvPicPr>
            <a:picLocks noChangeAspect="1"/>
          </p:cNvPicPr>
          <p:nvPr/>
        </p:nvPicPr>
        <p:blipFill>
          <a:blip r:embed="rId3"/>
          <a:stretch>
            <a:fillRect/>
          </a:stretch>
        </p:blipFill>
        <p:spPr>
          <a:xfrm>
            <a:off x="4974771" y="1358557"/>
            <a:ext cx="6447219" cy="392893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185766"/>
            <a:ext cx="5094635" cy="49378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that carried the maximum payload (15,600 kg) can be identified using the MAX keyword, as it retrieves the maximum payload value from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E6EB772-C654-6F1E-5069-19E8D227ED46}"/>
              </a:ext>
            </a:extLst>
          </p:cNvPr>
          <p:cNvPicPr>
            <a:picLocks noChangeAspect="1"/>
          </p:cNvPicPr>
          <p:nvPr/>
        </p:nvPicPr>
        <p:blipFill>
          <a:blip r:embed="rId3"/>
          <a:stretch>
            <a:fillRect/>
          </a:stretch>
        </p:blipFill>
        <p:spPr>
          <a:xfrm>
            <a:off x="5864645" y="1417755"/>
            <a:ext cx="5700254" cy="48086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09561" cy="3203575"/>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The 2015 launch records can be retrieved by using the SUBSTR keyword to extract the year from the date field and setting the condition in the WHERE clause to filter records where the year equals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616CFF1-462A-65E4-A58F-17F8A55A0A8E}"/>
              </a:ext>
            </a:extLst>
          </p:cNvPr>
          <p:cNvPicPr>
            <a:picLocks noChangeAspect="1"/>
          </p:cNvPicPr>
          <p:nvPr/>
        </p:nvPicPr>
        <p:blipFill>
          <a:blip r:embed="rId3"/>
          <a:stretch>
            <a:fillRect/>
          </a:stretch>
        </p:blipFill>
        <p:spPr>
          <a:xfrm>
            <a:off x="5355771" y="1303978"/>
            <a:ext cx="6102201" cy="39867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0714"/>
            <a:ext cx="4640189" cy="684052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values can be ordered in descending order using the DESC keyword, and the COUNT keyword can be used to display the total number of records for each ordered value.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0" name="Picture 9">
            <a:extLst>
              <a:ext uri="{FF2B5EF4-FFF2-40B4-BE49-F238E27FC236}">
                <a16:creationId xmlns:a16="http://schemas.microsoft.com/office/drawing/2014/main" id="{A286B278-43AD-76AC-6D08-89453C8B47AD}"/>
              </a:ext>
            </a:extLst>
          </p:cNvPr>
          <p:cNvPicPr>
            <a:picLocks noChangeAspect="1"/>
          </p:cNvPicPr>
          <p:nvPr/>
        </p:nvPicPr>
        <p:blipFill>
          <a:blip r:embed="rId3"/>
          <a:stretch>
            <a:fillRect/>
          </a:stretch>
        </p:blipFill>
        <p:spPr>
          <a:xfrm>
            <a:off x="5532894" y="1360714"/>
            <a:ext cx="5925078" cy="36603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7648" y="4589183"/>
            <a:ext cx="11344352" cy="4211061"/>
          </a:xfrm>
          <a:prstGeom prst="rect">
            <a:avLst/>
          </a:prstGeom>
        </p:spPr>
        <p:txBody>
          <a:bodyPr lIns="91440" tIns="45720" rIns="91440" bIns="45720" anchor="t">
            <a:normAutofit/>
          </a:bodyPr>
          <a:lstStyle/>
          <a:p>
            <a:r>
              <a:rPr lang="en-US" dirty="0"/>
              <a:t>SpaceX launch sites are situated on the coasts of California and Florida in the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SpaceX Launch Locations</a:t>
            </a:r>
          </a:p>
        </p:txBody>
      </p:sp>
      <p:pic>
        <p:nvPicPr>
          <p:cNvPr id="9" name="Picture 8">
            <a:extLst>
              <a:ext uri="{FF2B5EF4-FFF2-40B4-BE49-F238E27FC236}">
                <a16:creationId xmlns:a16="http://schemas.microsoft.com/office/drawing/2014/main" id="{9FBECF34-3B8A-0A96-DA7F-AA1EFFA46377}"/>
              </a:ext>
            </a:extLst>
          </p:cNvPr>
          <p:cNvPicPr>
            <a:picLocks noChangeAspect="1"/>
          </p:cNvPicPr>
          <p:nvPr/>
        </p:nvPicPr>
        <p:blipFill>
          <a:blip r:embed="rId3"/>
          <a:stretch>
            <a:fillRect/>
          </a:stretch>
        </p:blipFill>
        <p:spPr>
          <a:xfrm>
            <a:off x="816523" y="1353373"/>
            <a:ext cx="10558954" cy="31334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82331"/>
            <a:ext cx="9745589"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Marker for Florida launch site and California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Marker</a:t>
            </a:r>
          </a:p>
        </p:txBody>
      </p:sp>
      <p:pic>
        <p:nvPicPr>
          <p:cNvPr id="7" name="Picture 6">
            <a:extLst>
              <a:ext uri="{FF2B5EF4-FFF2-40B4-BE49-F238E27FC236}">
                <a16:creationId xmlns:a16="http://schemas.microsoft.com/office/drawing/2014/main" id="{FFD95B8C-1815-AB1B-9605-A621B8531DFE}"/>
              </a:ext>
            </a:extLst>
          </p:cNvPr>
          <p:cNvPicPr>
            <a:picLocks noChangeAspect="1"/>
          </p:cNvPicPr>
          <p:nvPr/>
        </p:nvPicPr>
        <p:blipFill>
          <a:blip r:embed="rId3"/>
          <a:stretch>
            <a:fillRect/>
          </a:stretch>
        </p:blipFill>
        <p:spPr>
          <a:xfrm>
            <a:off x="770010" y="1356826"/>
            <a:ext cx="5496740" cy="3056377"/>
          </a:xfrm>
          <a:prstGeom prst="rect">
            <a:avLst/>
          </a:prstGeom>
        </p:spPr>
      </p:pic>
      <p:pic>
        <p:nvPicPr>
          <p:cNvPr id="10" name="Picture 9">
            <a:extLst>
              <a:ext uri="{FF2B5EF4-FFF2-40B4-BE49-F238E27FC236}">
                <a16:creationId xmlns:a16="http://schemas.microsoft.com/office/drawing/2014/main" id="{978D7088-7074-DD05-08F6-2E863524D633}"/>
              </a:ext>
            </a:extLst>
          </p:cNvPr>
          <p:cNvPicPr>
            <a:picLocks noChangeAspect="1"/>
          </p:cNvPicPr>
          <p:nvPr/>
        </p:nvPicPr>
        <p:blipFill>
          <a:blip r:embed="rId4"/>
          <a:stretch>
            <a:fillRect/>
          </a:stretch>
        </p:blipFill>
        <p:spPr>
          <a:xfrm>
            <a:off x="6495350" y="1267749"/>
            <a:ext cx="3505504" cy="32345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04258" y="3797465"/>
            <a:ext cx="5133294" cy="39690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distances are shown between Launch Sites and Landmarks:</a:t>
            </a:r>
          </a:p>
          <a:p>
            <a:pPr>
              <a:lnSpc>
                <a:spcPct val="100000"/>
              </a:lnSpc>
              <a:spcBef>
                <a:spcPts val="1400"/>
              </a:spcBef>
            </a:pPr>
            <a:r>
              <a:rPr lang="en-US" sz="2200" dirty="0">
                <a:solidFill>
                  <a:schemeClr val="accent3">
                    <a:lumMod val="25000"/>
                  </a:schemeClr>
                </a:solidFill>
                <a:latin typeface="Abadi" panose="020B0604020104020204" pitchFamily="34" charset="0"/>
              </a:rPr>
              <a:t>Distance to the closest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Distance to the nearest highway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between Launch Sites and Landmarks</a:t>
            </a:r>
          </a:p>
        </p:txBody>
      </p:sp>
      <p:pic>
        <p:nvPicPr>
          <p:cNvPr id="4" name="Picture 3">
            <a:extLst>
              <a:ext uri="{FF2B5EF4-FFF2-40B4-BE49-F238E27FC236}">
                <a16:creationId xmlns:a16="http://schemas.microsoft.com/office/drawing/2014/main" id="{3631D919-7AD2-BE2B-A46B-A9DB2BD45F31}"/>
              </a:ext>
            </a:extLst>
          </p:cNvPr>
          <p:cNvPicPr>
            <a:picLocks noChangeAspect="1"/>
          </p:cNvPicPr>
          <p:nvPr/>
        </p:nvPicPr>
        <p:blipFill>
          <a:blip r:embed="rId3"/>
          <a:stretch>
            <a:fillRect/>
          </a:stretch>
        </p:blipFill>
        <p:spPr>
          <a:xfrm>
            <a:off x="6753641" y="1252599"/>
            <a:ext cx="4631636" cy="3788985"/>
          </a:xfrm>
          <a:prstGeom prst="rect">
            <a:avLst/>
          </a:prstGeom>
        </p:spPr>
      </p:pic>
      <p:pic>
        <p:nvPicPr>
          <p:cNvPr id="7" name="Picture 6">
            <a:extLst>
              <a:ext uri="{FF2B5EF4-FFF2-40B4-BE49-F238E27FC236}">
                <a16:creationId xmlns:a16="http://schemas.microsoft.com/office/drawing/2014/main" id="{B6E0DE59-3A44-C782-1A1C-A5E7F10633B0}"/>
              </a:ext>
            </a:extLst>
          </p:cNvPr>
          <p:cNvPicPr>
            <a:picLocks noChangeAspect="1"/>
          </p:cNvPicPr>
          <p:nvPr/>
        </p:nvPicPr>
        <p:blipFill>
          <a:blip r:embed="rId4"/>
          <a:stretch>
            <a:fillRect/>
          </a:stretch>
        </p:blipFill>
        <p:spPr>
          <a:xfrm>
            <a:off x="1505974" y="1252599"/>
            <a:ext cx="5247667" cy="23799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468233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Its clear that the KSC LC-39A records the highest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successful launch sites</a:t>
            </a:r>
          </a:p>
        </p:txBody>
      </p:sp>
      <p:pic>
        <p:nvPicPr>
          <p:cNvPr id="14" name="Picture 13" descr="A diagram of a pie chart&#10;&#10;Description automatically generated">
            <a:extLst>
              <a:ext uri="{FF2B5EF4-FFF2-40B4-BE49-F238E27FC236}">
                <a16:creationId xmlns:a16="http://schemas.microsoft.com/office/drawing/2014/main" id="{4BFF9238-403D-CC47-90F0-26212BD04A8A}"/>
              </a:ext>
            </a:extLst>
          </p:cNvPr>
          <p:cNvPicPr>
            <a:picLocks noChangeAspect="1"/>
          </p:cNvPicPr>
          <p:nvPr/>
        </p:nvPicPr>
        <p:blipFill>
          <a:blip r:embed="rId3"/>
          <a:stretch>
            <a:fillRect/>
          </a:stretch>
        </p:blipFill>
        <p:spPr>
          <a:xfrm>
            <a:off x="956045" y="1301431"/>
            <a:ext cx="9745589" cy="32487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273630"/>
            <a:ext cx="10820400" cy="582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Our goal is to predict whether the Falcon 9's first stage will land successfully. SpaceX offers its rocket launches for $62 million, much cheaper than other providers, whose prices are often over $165 million. A big part of this cost difference comes from SpaceX's ability to reuse the first stage of the rocket. If we can predict whether the first stage will land successfully, we can get a better idea of the overall cost of a launch. This could be useful for other companies looking to compete with SpaceX in the space launch market.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Can machine learning models accurately predict landing success, and which model performs best?</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What patterns or trends can we identify in SpaceX's launch success rates over time</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What is the impact of environmental factors, such as weather or geographic location, on landing outcomes?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4051719"/>
            <a:ext cx="10551583" cy="4351338"/>
          </a:xfrm>
          <a:prstGeom prst="rect">
            <a:avLst/>
          </a:prstGeom>
        </p:spPr>
        <p:txBody>
          <a:bodyPr lIns="91440" tIns="45720" rIns="91440" bIns="45720" anchor="t">
            <a:normAutofit/>
          </a:bodyPr>
          <a:lstStyle/>
          <a:p>
            <a:r>
              <a:rPr lang="en-US" dirty="0"/>
              <a:t>KSC LC-39A has a success rate of 76.9% and a failure rate of only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successful launch site rate</a:t>
            </a:r>
          </a:p>
        </p:txBody>
      </p:sp>
      <p:pic>
        <p:nvPicPr>
          <p:cNvPr id="4" name="Picture 3">
            <a:extLst>
              <a:ext uri="{FF2B5EF4-FFF2-40B4-BE49-F238E27FC236}">
                <a16:creationId xmlns:a16="http://schemas.microsoft.com/office/drawing/2014/main" id="{51CC28AB-7D84-DCA0-4DB3-89CD643FC4C9}"/>
              </a:ext>
            </a:extLst>
          </p:cNvPr>
          <p:cNvPicPr>
            <a:picLocks noChangeAspect="1"/>
          </p:cNvPicPr>
          <p:nvPr/>
        </p:nvPicPr>
        <p:blipFill>
          <a:blip r:embed="rId3"/>
          <a:stretch>
            <a:fillRect/>
          </a:stretch>
        </p:blipFill>
        <p:spPr>
          <a:xfrm>
            <a:off x="770011" y="1345066"/>
            <a:ext cx="8898413" cy="24492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2705" y="5295729"/>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is higher for lighter payloads  from zero to five thousand kg compared to heavier payloads from five thousand to ten thousand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correlation with launch site</a:t>
            </a:r>
          </a:p>
        </p:txBody>
      </p:sp>
      <p:pic>
        <p:nvPicPr>
          <p:cNvPr id="4" name="Picture 3" descr="A screenshot of a computer&#10;&#10;Description automatically generated">
            <a:extLst>
              <a:ext uri="{FF2B5EF4-FFF2-40B4-BE49-F238E27FC236}">
                <a16:creationId xmlns:a16="http://schemas.microsoft.com/office/drawing/2014/main" id="{3E505FFE-FB55-90BB-338C-90F6ED38CD1A}"/>
              </a:ext>
            </a:extLst>
          </p:cNvPr>
          <p:cNvPicPr>
            <a:picLocks noChangeAspect="1"/>
          </p:cNvPicPr>
          <p:nvPr/>
        </p:nvPicPr>
        <p:blipFill>
          <a:blip r:embed="rId3"/>
          <a:stretch>
            <a:fillRect/>
          </a:stretch>
        </p:blipFill>
        <p:spPr>
          <a:xfrm>
            <a:off x="785940" y="1316298"/>
            <a:ext cx="10687961" cy="38469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26293" y="5416700"/>
            <a:ext cx="8403036" cy="640435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model was the decision tree as shown, with accuracy score of 0.88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077ED4D-847A-E2BD-48AD-5811CC495EF3}"/>
              </a:ext>
            </a:extLst>
          </p:cNvPr>
          <p:cNvPicPr>
            <a:picLocks noChangeAspect="1"/>
          </p:cNvPicPr>
          <p:nvPr/>
        </p:nvPicPr>
        <p:blipFill>
          <a:blip r:embed="rId3"/>
          <a:stretch>
            <a:fillRect/>
          </a:stretch>
        </p:blipFill>
        <p:spPr>
          <a:xfrm>
            <a:off x="770011" y="1355456"/>
            <a:ext cx="10515600" cy="39458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8412" y="1523205"/>
            <a:ext cx="5912131" cy="41482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clearly indicates its ability to distinguish between different classes, but it also highlights a problem with false positive values.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7F4D6EB-CDE6-83C7-FEEA-B5A96B78B53E}"/>
              </a:ext>
            </a:extLst>
          </p:cNvPr>
          <p:cNvPicPr>
            <a:picLocks noChangeAspect="1"/>
          </p:cNvPicPr>
          <p:nvPr/>
        </p:nvPicPr>
        <p:blipFill>
          <a:blip r:embed="rId3"/>
          <a:stretch>
            <a:fillRect/>
          </a:stretch>
        </p:blipFill>
        <p:spPr>
          <a:xfrm>
            <a:off x="6637993" y="1284328"/>
            <a:ext cx="4819979" cy="37767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12295"/>
            <a:ext cx="11204275" cy="47132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best-performing model, effectively distinguishing between classes, though there is an issue with false positives that needs addressing.</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began to rise significantly in 2013, peaking in 2019, reflecting advancements in SpaceX's capabilities and technologies.</a:t>
            </a:r>
          </a:p>
          <a:p>
            <a:pPr>
              <a:lnSpc>
                <a:spcPct val="100000"/>
              </a:lnSpc>
              <a:spcBef>
                <a:spcPts val="1400"/>
              </a:spcBef>
            </a:pPr>
            <a:r>
              <a:rPr lang="en-US" sz="2200" dirty="0">
                <a:solidFill>
                  <a:schemeClr val="accent3">
                    <a:lumMod val="25000"/>
                  </a:schemeClr>
                </a:solidFill>
                <a:latin typeface="Abadi" panose="020B0604020104020204" pitchFamily="34" charset="0"/>
              </a:rPr>
              <a:t>It is preferable for launch sites to be located near coastlines, highways, and railroads, while avoiding proximity to populated areas. This ensures easier access and enhances safety during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with the highest success rate is KSC LC-39A, showcasing its efficiency and reliability in launch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find all my work within this project of SpaceX in My GitHub Page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https://github.com/KhalidS98/IBM-Data-Science-Capstone-Project/tree/main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50268" y="1254490"/>
            <a:ext cx="11120515" cy="574089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700" dirty="0">
                <a:solidFill>
                  <a:srgbClr val="0B49CB"/>
                </a:solidFill>
                <a:latin typeface="Abadi"/>
              </a:rPr>
              <a:t>Executive Summary</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Abadi"/>
                <a:ea typeface="+mn-ea"/>
                <a:cs typeface="+mn-cs"/>
              </a:rPr>
              <a:t>Gathering data from the SpaceX REST API for information on launches, rockets, and missions, complemented by web scraping from reliable sources to enrich the dataset. </a:t>
            </a:r>
          </a:p>
          <a:p>
            <a:pPr marL="0" indent="0">
              <a:lnSpc>
                <a:spcPct val="120000"/>
              </a:lnSpc>
              <a:spcBef>
                <a:spcPts val="1400"/>
              </a:spcBef>
              <a:buNone/>
              <a:defRPr/>
            </a:pP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0" indent="0">
              <a:lnSpc>
                <a:spcPct val="120000"/>
              </a:lnSpc>
              <a:spcBef>
                <a:spcPts val="1400"/>
              </a:spcBef>
              <a:buNone/>
              <a:defRPr/>
            </a:pPr>
            <a:r>
              <a:rPr lang="en-US" sz="2300" dirty="0">
                <a:solidFill>
                  <a:schemeClr val="tx1"/>
                </a:solidFill>
                <a:latin typeface="Abadi"/>
              </a:rPr>
              <a:t>Clean and preprocess the data by filtering irrelevant entries, addressing missing values using suitable imputation techniques</a:t>
            </a:r>
            <a:endParaRPr kumimoji="0" lang="en-US" sz="23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0" marR="0" lvl="0" indent="0" algn="l" defTabSz="914400" rtl="0" eaLnBrk="1" fontAlgn="auto" latinLnBrk="0" hangingPunct="1">
              <a:lnSpc>
                <a:spcPct val="120000"/>
              </a:lnSpc>
              <a:spcBef>
                <a:spcPts val="1400"/>
              </a:spcBef>
              <a:spcAft>
                <a:spcPts val="0"/>
              </a:spcAft>
              <a:buClrTx/>
              <a:buSzTx/>
              <a:buFontTx/>
              <a:buNone/>
              <a:tabLst/>
              <a:defRPr/>
            </a:pPr>
            <a:r>
              <a:rPr lang="en-US" sz="2300" dirty="0">
                <a:solidFill>
                  <a:schemeClr val="tx1"/>
                </a:solidFill>
              </a:rPr>
              <a:t>Analyze the dataset using SQL for querying and leverage data visualization techniques to uncover patterns and insights.</a:t>
            </a:r>
            <a:endParaRPr kumimoji="0" lang="en-US" sz="2300" b="0" i="0" u="none" strike="noStrike" kern="1200" cap="none" spc="0" normalizeH="0" baseline="0" noProof="0" dirty="0">
              <a:ln>
                <a:noFill/>
              </a:ln>
              <a:solidFill>
                <a:schemeClr val="tx1"/>
              </a:solidFill>
              <a:effectLst/>
              <a:uLnTx/>
              <a:uFillTx/>
              <a:latin typeface="Abadi"/>
              <a:ea typeface="+mn-ea"/>
              <a:cs typeface="+mn-cs"/>
            </a:endParaRP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a:t>
            </a:r>
            <a:r>
              <a:rPr kumimoji="0" lang="en-US" sz="2300" b="1" i="0" u="none" strike="noStrike" kern="1200" cap="none" spc="0" normalizeH="0" baseline="0" noProof="0" dirty="0" err="1">
                <a:ln>
                  <a:noFill/>
                </a:ln>
                <a:solidFill>
                  <a:srgbClr val="A5A5A5">
                    <a:lumMod val="25000"/>
                  </a:srgbClr>
                </a:solidFill>
                <a:effectLst/>
                <a:uLnTx/>
                <a:uFillTx/>
                <a:latin typeface="Abadi"/>
                <a:ea typeface="+mn-ea"/>
                <a:cs typeface="+mn-cs"/>
              </a:rPr>
              <a:t>Plotly</a:t>
            </a: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 Dash</a:t>
            </a:r>
          </a:p>
          <a:p>
            <a:pPr marL="0" marR="0" lvl="0" indent="0" algn="l" defTabSz="914400" rtl="0" eaLnBrk="1" fontAlgn="auto" latinLnBrk="0" hangingPunct="1">
              <a:lnSpc>
                <a:spcPct val="120000"/>
              </a:lnSpc>
              <a:spcBef>
                <a:spcPts val="1400"/>
              </a:spcBef>
              <a:spcAft>
                <a:spcPts val="0"/>
              </a:spcAft>
              <a:buClrTx/>
              <a:buSzTx/>
              <a:buFontTx/>
              <a:buNone/>
              <a:tabLst/>
              <a:defRPr/>
            </a:pPr>
            <a:r>
              <a:rPr lang="en-US" sz="2300" dirty="0">
                <a:solidFill>
                  <a:schemeClr val="tx1"/>
                </a:solidFill>
              </a:rPr>
              <a:t>Create interactive and informative visualizations using tools like Folium for geospatial data and </a:t>
            </a:r>
            <a:r>
              <a:rPr lang="en-US" sz="2300" dirty="0" err="1">
                <a:solidFill>
                  <a:schemeClr val="tx1"/>
                </a:solidFill>
              </a:rPr>
              <a:t>Plotly</a:t>
            </a:r>
            <a:r>
              <a:rPr lang="en-US" sz="2300" dirty="0">
                <a:solidFill>
                  <a:schemeClr val="tx1"/>
                </a:solidFill>
              </a:rPr>
              <a:t> Dash for dynamic dashboards.</a:t>
            </a:r>
            <a:endParaRPr kumimoji="0" lang="en-US" sz="2300" b="0" i="0" u="none" strike="noStrike" kern="1200" cap="none" spc="0" normalizeH="0" baseline="0" noProof="0" dirty="0">
              <a:ln>
                <a:noFill/>
              </a:ln>
              <a:solidFill>
                <a:schemeClr val="tx1"/>
              </a:solidFill>
              <a:effectLst/>
              <a:uLnTx/>
              <a:uFillTx/>
              <a:latin typeface="Abadi"/>
              <a:ea typeface="+mn-ea"/>
              <a:cs typeface="+mn-cs"/>
            </a:endParaRPr>
          </a:p>
          <a:p>
            <a:pPr marL="0" marR="0" lvl="0" indent="0" algn="l" defTabSz="914400" rtl="0" eaLnBrk="1" fontAlgn="auto" latinLnBrk="0" hangingPunct="1">
              <a:lnSpc>
                <a:spcPct val="120000"/>
              </a:lnSpc>
              <a:spcBef>
                <a:spcPts val="1400"/>
              </a:spcBef>
              <a:spcAft>
                <a:spcPts val="0"/>
              </a:spcAft>
              <a:buClrTx/>
              <a:buSzTx/>
              <a:buFontTx/>
              <a:buNone/>
              <a:tabLst/>
              <a:defRPr/>
            </a:pPr>
            <a:r>
              <a:rPr kumimoji="0" lang="en-US" sz="2300" b="1"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0" marR="0" lvl="0" indent="0" algn="l" defTabSz="914400" rtl="0" eaLnBrk="1" fontAlgn="auto" latinLnBrk="0" hangingPunct="1">
              <a:lnSpc>
                <a:spcPct val="120000"/>
              </a:lnSpc>
              <a:spcBef>
                <a:spcPts val="1400"/>
              </a:spcBef>
              <a:spcAft>
                <a:spcPts val="0"/>
              </a:spcAft>
              <a:buClrTx/>
              <a:buSzTx/>
              <a:buFontTx/>
              <a:buNone/>
              <a:tabLst/>
              <a:defRPr/>
            </a:pPr>
            <a:r>
              <a:rPr lang="en-US" sz="2300" dirty="0">
                <a:solidFill>
                  <a:schemeClr val="tx1"/>
                </a:solidFill>
              </a:rPr>
              <a:t>Build and train classification models to predict landing outcomes, optimize performance through hyperparameter tuning, and evaluate models to identify the best fit for the task.</a:t>
            </a:r>
            <a:endParaRPr kumimoji="0" lang="en-US" sz="2300" b="0" i="0" u="none" strike="noStrike" kern="1200" cap="none" spc="0" normalizeH="0" baseline="0" noProof="0" dirty="0">
              <a:ln>
                <a:noFill/>
              </a:ln>
              <a:solidFill>
                <a:schemeClr val="tx1"/>
              </a:solidFill>
              <a:effectLst/>
              <a:uLnTx/>
              <a:uFillTx/>
              <a:latin typeface="Abadi"/>
              <a:ea typeface="+mn-ea"/>
              <a:cs typeface="+mn-cs"/>
            </a:endParaRPr>
          </a:p>
          <a:p>
            <a:pPr marL="457200" marR="0" lvl="1" indent="0" algn="l" defTabSz="914400" rtl="0" eaLnBrk="1" fontAlgn="auto" latinLnBrk="0" hangingPunct="1">
              <a:lnSpc>
                <a:spcPct val="120000"/>
              </a:lnSpc>
              <a:spcBef>
                <a:spcPts val="1400"/>
              </a:spcBef>
              <a:spcAft>
                <a:spcPts val="0"/>
              </a:spcAft>
              <a:buClrTx/>
              <a:buSzTx/>
              <a:buFontTx/>
              <a:buNone/>
              <a:tabLst/>
              <a:defRPr/>
            </a:pPr>
            <a:endParaRPr kumimoji="0" lang="en-US" sz="1900" b="0" i="0" u="none" strike="noStrike" kern="1200" cap="none" spc="0" normalizeH="0" baseline="0" noProof="0" dirty="0">
              <a:ln>
                <a:noFill/>
              </a:ln>
              <a:solidFill>
                <a:srgbClr val="E7E6E6">
                  <a:lumMod val="50000"/>
                </a:srgbClr>
              </a:solidFill>
              <a:effectLst/>
              <a:uLnTx/>
              <a:uFillTx/>
              <a:latin typeface="Abadi"/>
              <a:ea typeface="+mn-ea"/>
              <a:cs typeface="+mn-cs"/>
            </a:endParaRPr>
          </a:p>
          <a:p>
            <a:pPr>
              <a:lnSpc>
                <a:spcPct val="120000"/>
              </a:lnSpc>
              <a:spcBef>
                <a:spcPts val="1400"/>
              </a:spcBef>
            </a:pPr>
            <a:endParaRPr lang="en-US" sz="36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t>Data was gathered from the SpaceX API by requesting rocket launch information. The response was decoded using .</a:t>
            </a:r>
            <a:r>
              <a:rPr lang="en-US" sz="2400" dirty="0" err="1"/>
              <a:t>json</a:t>
            </a:r>
            <a:r>
              <a:rPr lang="en-US" sz="2400" dirty="0"/>
              <a:t>() and then converted into a </a:t>
            </a:r>
            <a:r>
              <a:rPr lang="en-US" sz="2400" dirty="0" err="1"/>
              <a:t>dataframe</a:t>
            </a:r>
            <a:r>
              <a:rPr lang="en-US" sz="2400" dirty="0"/>
              <a:t> using .</a:t>
            </a:r>
            <a:r>
              <a:rPr lang="en-US" sz="2400" dirty="0" err="1"/>
              <a:t>json_normalize</a:t>
            </a:r>
            <a:r>
              <a:rPr lang="en-US" sz="2400" dirty="0"/>
              <a:t>(). Custom functions were employed to request detailed launch data, which was stored in a dictionary. This dictionary was then used to create a </a:t>
            </a:r>
            <a:r>
              <a:rPr lang="en-US" sz="2400" dirty="0" err="1"/>
              <a:t>dataframe</a:t>
            </a:r>
            <a:r>
              <a:rPr lang="en-US" sz="2400" dirty="0"/>
              <a:t>, which was filtered to include only Falcon 9 launches. Missing payload mass values were replaced with the calculated mean. Finally, the cleaned data was exported to a CSV file for further analysis.</a:t>
            </a:r>
          </a:p>
          <a:p>
            <a:pPr marL="0" indent="0">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First, we retrieve the Falcon 9 launch wiki page by accessing its </a:t>
            </a:r>
            <a:r>
              <a:rPr lang="en-US" sz="2200" dirty="0" err="1">
                <a:solidFill>
                  <a:schemeClr val="accent3">
                    <a:lumMod val="25000"/>
                  </a:schemeClr>
                </a:solidFill>
                <a:latin typeface="Abadi" panose="020B0604020104020204" pitchFamily="34" charset="0"/>
              </a:rPr>
              <a:t>URL.Next</a:t>
            </a:r>
            <a:r>
              <a:rPr lang="en-US" sz="2200" dirty="0">
                <a:solidFill>
                  <a:schemeClr val="accent3">
                    <a:lumMod val="25000"/>
                  </a:schemeClr>
                </a:solidFill>
                <a:latin typeface="Abadi" panose="020B0604020104020204" pitchFamily="34" charset="0"/>
              </a:rPr>
              <a:t>, we extract the column or variable names from the header of the HTML </a:t>
            </a:r>
            <a:r>
              <a:rPr lang="en-US" sz="2200" dirty="0" err="1">
                <a:solidFill>
                  <a:schemeClr val="accent3">
                    <a:lumMod val="25000"/>
                  </a:schemeClr>
                </a:solidFill>
                <a:latin typeface="Abadi" panose="020B0604020104020204" pitchFamily="34" charset="0"/>
              </a:rPr>
              <a:t>table.Finally</a:t>
            </a:r>
            <a:r>
              <a:rPr lang="en-US" sz="2200" dirty="0">
                <a:solidFill>
                  <a:schemeClr val="accent3">
                    <a:lumMod val="25000"/>
                  </a:schemeClr>
                </a:solidFill>
                <a:latin typeface="Abadi" panose="020B0604020104020204" pitchFamily="34" charset="0"/>
              </a:rPr>
              <a:t>, we parse the HTML tables to construct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containing the launch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All the Calls here in the Collection file in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CDE2B36-E531-CED3-373C-E0B99C00EC42}"/>
              </a:ext>
            </a:extLst>
          </p:cNvPr>
          <p:cNvPicPr>
            <a:picLocks noChangeAspect="1"/>
          </p:cNvPicPr>
          <p:nvPr/>
        </p:nvPicPr>
        <p:blipFill>
          <a:blip r:embed="rId4"/>
          <a:stretch>
            <a:fillRect/>
          </a:stretch>
        </p:blipFill>
        <p:spPr>
          <a:xfrm>
            <a:off x="6027811" y="1438229"/>
            <a:ext cx="5341691" cy="2312987"/>
          </a:xfrm>
          <a:prstGeom prst="rect">
            <a:avLst/>
          </a:prstGeom>
        </p:spPr>
      </p:pic>
      <p:pic>
        <p:nvPicPr>
          <p:cNvPr id="9" name="Picture 8">
            <a:extLst>
              <a:ext uri="{FF2B5EF4-FFF2-40B4-BE49-F238E27FC236}">
                <a16:creationId xmlns:a16="http://schemas.microsoft.com/office/drawing/2014/main" id="{DE96FD70-9EEF-E9CA-61BA-213C058A5D4E}"/>
              </a:ext>
            </a:extLst>
          </p:cNvPr>
          <p:cNvPicPr>
            <a:picLocks noChangeAspect="1"/>
          </p:cNvPicPr>
          <p:nvPr/>
        </p:nvPicPr>
        <p:blipFill>
          <a:blip r:embed="rId5"/>
          <a:stretch>
            <a:fillRect/>
          </a:stretch>
        </p:blipFill>
        <p:spPr>
          <a:xfrm>
            <a:off x="6025181" y="3751216"/>
            <a:ext cx="5681951" cy="293914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22475"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Initially, we fetch the Falcon 9 launch wiki page using its URL. We then extract the column or variable names from the header of the HTML table. Finally, we parse the launch-related HTML tables to build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Web Scraping file in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9A46B2E-A94D-C81E-3847-8733CDD32113}"/>
              </a:ext>
            </a:extLst>
          </p:cNvPr>
          <p:cNvPicPr>
            <a:picLocks noChangeAspect="1"/>
          </p:cNvPicPr>
          <p:nvPr/>
        </p:nvPicPr>
        <p:blipFill>
          <a:blip r:embed="rId4"/>
          <a:stretch>
            <a:fillRect/>
          </a:stretch>
        </p:blipFill>
        <p:spPr>
          <a:xfrm>
            <a:off x="5540526" y="1392500"/>
            <a:ext cx="5729064" cy="2366760"/>
          </a:xfrm>
          <a:prstGeom prst="rect">
            <a:avLst/>
          </a:prstGeom>
        </p:spPr>
      </p:pic>
      <p:pic>
        <p:nvPicPr>
          <p:cNvPr id="9" name="Picture 8">
            <a:extLst>
              <a:ext uri="{FF2B5EF4-FFF2-40B4-BE49-F238E27FC236}">
                <a16:creationId xmlns:a16="http://schemas.microsoft.com/office/drawing/2014/main" id="{C5CBA1D0-B3D2-4D0D-2D41-47C33838F229}"/>
              </a:ext>
            </a:extLst>
          </p:cNvPr>
          <p:cNvPicPr>
            <a:picLocks noChangeAspect="1"/>
          </p:cNvPicPr>
          <p:nvPr/>
        </p:nvPicPr>
        <p:blipFill>
          <a:blip r:embed="rId5"/>
          <a:stretch>
            <a:fillRect/>
          </a:stretch>
        </p:blipFill>
        <p:spPr>
          <a:xfrm>
            <a:off x="5374668" y="3759260"/>
            <a:ext cx="6544132" cy="282123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583</TotalTime>
  <Words>1948</Words>
  <Application>Microsoft Office PowerPoint</Application>
  <PresentationFormat>Widescreen</PresentationFormat>
  <Paragraphs>212</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Khalid Salem</cp:lastModifiedBy>
  <cp:revision>210</cp:revision>
  <dcterms:created xsi:type="dcterms:W3CDTF">2021-04-29T18:58:34Z</dcterms:created>
  <dcterms:modified xsi:type="dcterms:W3CDTF">2024-12-17T10:54:53Z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